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408" r:id="rId3"/>
    <p:sldId id="257" r:id="rId4"/>
    <p:sldId id="265" r:id="rId5"/>
    <p:sldId id="280" r:id="rId6"/>
    <p:sldId id="278" r:id="rId7"/>
    <p:sldId id="283" r:id="rId8"/>
    <p:sldId id="267" r:id="rId9"/>
    <p:sldId id="269" r:id="rId10"/>
    <p:sldId id="281" r:id="rId11"/>
    <p:sldId id="275" r:id="rId12"/>
    <p:sldId id="274" r:id="rId13"/>
    <p:sldId id="279" r:id="rId14"/>
    <p:sldId id="282" r:id="rId15"/>
    <p:sldId id="276" r:id="rId1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6A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81" autoAdjust="0"/>
    <p:restoredTop sz="94660"/>
  </p:normalViewPr>
  <p:slideViewPr>
    <p:cSldViewPr>
      <p:cViewPr varScale="1">
        <p:scale>
          <a:sx n="80" d="100"/>
          <a:sy n="80" d="100"/>
        </p:scale>
        <p:origin x="11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912A0-98B2-45D7-A2B9-582F1D9FD7B4}" type="datetimeFigureOut">
              <a:rPr lang="en-US" smtClean="0"/>
              <a:t>23/4/2023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3AEF0-1BC5-4848-A57E-E63680C1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1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3AEF0-1BC5-4848-A57E-E63680C132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46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635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148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804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C8B6-49DD-4752-8A57-D23D648EE44A}" type="datetimeFigureOut">
              <a:rPr lang="vi-VN" smtClean="0"/>
              <a:t>23/04/2023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0D4B-12D7-4CF3-8E33-6DCCA5F9B5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745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C8B6-49DD-4752-8A57-D23D648EE44A}" type="datetimeFigureOut">
              <a:rPr lang="vi-VN" smtClean="0"/>
              <a:t>23/04/2023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0D4B-12D7-4CF3-8E33-6DCCA5F9B5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4864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C8B6-49DD-4752-8A57-D23D648EE44A}" type="datetimeFigureOut">
              <a:rPr lang="vi-VN" smtClean="0"/>
              <a:t>23/04/2023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0D4B-12D7-4CF3-8E33-6DCCA5F9B5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3485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C8B6-49DD-4752-8A57-D23D648EE44A}" type="datetimeFigureOut">
              <a:rPr lang="vi-VN" smtClean="0"/>
              <a:t>23/04/2023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0D4B-12D7-4CF3-8E33-6DCCA5F9B5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0640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C8B6-49DD-4752-8A57-D23D648EE44A}" type="datetimeFigureOut">
              <a:rPr lang="vi-VN" smtClean="0"/>
              <a:t>23/04/2023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0D4B-12D7-4CF3-8E33-6DCCA5F9B5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5132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C8B6-49DD-4752-8A57-D23D648EE44A}" type="datetimeFigureOut">
              <a:rPr lang="vi-VN" smtClean="0"/>
              <a:t>23/04/2023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0D4B-12D7-4CF3-8E33-6DCCA5F9B5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7306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C8B6-49DD-4752-8A57-D23D648EE44A}" type="datetimeFigureOut">
              <a:rPr lang="vi-VN" smtClean="0"/>
              <a:t>23/04/2023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0D4B-12D7-4CF3-8E33-6DCCA5F9B5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6461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C8B6-49DD-4752-8A57-D23D648EE44A}" type="datetimeFigureOut">
              <a:rPr lang="vi-VN" smtClean="0"/>
              <a:t>23/04/2023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0D4B-12D7-4CF3-8E33-6DCCA5F9B5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8240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97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C8B6-49DD-4752-8A57-D23D648EE44A}" type="datetimeFigureOut">
              <a:rPr lang="vi-VN" smtClean="0"/>
              <a:t>23/04/2023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0D4B-12D7-4CF3-8E33-6DCCA5F9B5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668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C8B6-49DD-4752-8A57-D23D648EE44A}" type="datetimeFigureOut">
              <a:rPr lang="vi-VN" smtClean="0"/>
              <a:t>23/04/2023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0D4B-12D7-4CF3-8E33-6DCCA5F9B5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36664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C8B6-49DD-4752-8A57-D23D648EE44A}" type="datetimeFigureOut">
              <a:rPr lang="vi-VN" smtClean="0"/>
              <a:t>23/04/2023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0D4B-12D7-4CF3-8E33-6DCCA5F9B517}" type="slidenum">
              <a:rPr lang="vi-VN" smtClean="0"/>
              <a:t>‹#›</a:t>
            </a:fld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19307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C8B6-49DD-4752-8A57-D23D648EE44A}" type="datetimeFigureOut">
              <a:rPr lang="vi-VN" smtClean="0"/>
              <a:t>23/04/2023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0D4B-12D7-4CF3-8E33-6DCCA5F9B5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874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C8B6-49DD-4752-8A57-D23D648EE44A}" type="datetimeFigureOut">
              <a:rPr lang="vi-VN" smtClean="0"/>
              <a:t>23/04/2023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0D4B-12D7-4CF3-8E33-6DCCA5F9B517}" type="slidenum">
              <a:rPr lang="vi-VN" smtClean="0"/>
              <a:t>‹#›</a:t>
            </a:fld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0086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C8B6-49DD-4752-8A57-D23D648EE44A}" type="datetimeFigureOut">
              <a:rPr lang="vi-VN" smtClean="0"/>
              <a:t>23/04/2023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0D4B-12D7-4CF3-8E33-6DCCA5F9B5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44850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C8B6-49DD-4752-8A57-D23D648EE44A}" type="datetimeFigureOut">
              <a:rPr lang="vi-VN" smtClean="0"/>
              <a:t>23/04/2023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0D4B-12D7-4CF3-8E33-6DCCA5F9B5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84381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C8B6-49DD-4752-8A57-D23D648EE44A}" type="datetimeFigureOut">
              <a:rPr lang="vi-VN" smtClean="0"/>
              <a:t>23/04/2023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0D4B-12D7-4CF3-8E33-6DCCA5F9B5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4851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27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737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260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886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174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79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764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dirty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5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9C8B6-49DD-4752-8A57-D23D648EE44A}" type="datetimeFigureOut">
              <a:rPr lang="vi-VN" smtClean="0"/>
              <a:t>23/04/2023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D860D4B-12D7-4CF3-8E33-6DCCA5F9B5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489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ar chart&#10;&#10;Description automatically generated">
            <a:extLst>
              <a:ext uri="{FF2B5EF4-FFF2-40B4-BE49-F238E27FC236}">
                <a16:creationId xmlns:a16="http://schemas.microsoft.com/office/drawing/2014/main" id="{B7CD2098-8B1A-4B34-BBF0-7B66D5A8F2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813" y="4357352"/>
            <a:ext cx="4147457" cy="13663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4A010E1-D8E0-C937-6B3A-22D1E6EF8BBA}"/>
              </a:ext>
            </a:extLst>
          </p:cNvPr>
          <p:cNvSpPr/>
          <p:nvPr/>
        </p:nvSpPr>
        <p:spPr>
          <a:xfrm>
            <a:off x="3087673" y="1269738"/>
            <a:ext cx="3291735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Ngày</a:t>
            </a:r>
            <a:r>
              <a:rPr lang="en-US" sz="21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27 </a:t>
            </a:r>
            <a:r>
              <a:rPr lang="en-US" sz="21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tháng</a:t>
            </a:r>
            <a:r>
              <a:rPr lang="en-US" sz="21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04 </a:t>
            </a:r>
            <a:r>
              <a:rPr lang="en-US" sz="21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năm</a:t>
            </a:r>
            <a:r>
              <a:rPr lang="en-US" sz="21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2023 </a:t>
            </a: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3C346A95-4B73-4F98-F7BA-BBC99AF0AE78}"/>
              </a:ext>
            </a:extLst>
          </p:cNvPr>
          <p:cNvSpPr txBox="1"/>
          <p:nvPr/>
        </p:nvSpPr>
        <p:spPr>
          <a:xfrm>
            <a:off x="2143347" y="433430"/>
            <a:ext cx="4857304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UỶ BAN NHÂN DÂN QUẬN 12</a:t>
            </a:r>
          </a:p>
          <a:p>
            <a:pPr algn="ctr"/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TRƯỜNG TH NGUYỄN THỊ MINH KHAI</a:t>
            </a: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4B2C8756-ABDE-4FF8-4CF1-718C137D4395}"/>
              </a:ext>
            </a:extLst>
          </p:cNvPr>
          <p:cNvSpPr txBox="1"/>
          <p:nvPr/>
        </p:nvSpPr>
        <p:spPr>
          <a:xfrm>
            <a:off x="2049843" y="3293608"/>
            <a:ext cx="5044312" cy="5078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GV: </a:t>
            </a:r>
            <a:r>
              <a:rPr lang="en-US" sz="27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Phạm</a:t>
            </a:r>
            <a: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Thị</a:t>
            </a:r>
            <a: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 Mai Loan-</a:t>
            </a:r>
            <a:r>
              <a:rPr lang="en-US" sz="27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 3/2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8A09DE-8FCE-6BED-DBCC-3A43CDF19B2F}"/>
              </a:ext>
            </a:extLst>
          </p:cNvPr>
          <p:cNvSpPr/>
          <p:nvPr/>
        </p:nvSpPr>
        <p:spPr>
          <a:xfrm>
            <a:off x="1860510" y="1820008"/>
            <a:ext cx="5746060" cy="13157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TOÁN</a:t>
            </a:r>
          </a:p>
          <a:p>
            <a:pPr algn="ctr"/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DIỆN TÍCH HÌNH VUÔNG</a:t>
            </a:r>
          </a:p>
        </p:txBody>
      </p:sp>
    </p:spTree>
    <p:extLst>
      <p:ext uri="{BB962C8B-B14F-4D97-AF65-F5344CB8AC3E}">
        <p14:creationId xmlns:p14="http://schemas.microsoft.com/office/powerpoint/2010/main" val="169762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4.44444E-6 L 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1.48148E-6 L 4.16667E-7 -0.07222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1.48148E-6 L 4.16667E-7 -0.07222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6832"/>
            <a:ext cx="475252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188640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410" y="793468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Hoạt Động</a:t>
            </a:r>
          </a:p>
          <a:p>
            <a:r>
              <a:rPr lang="vi-VN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 luận nhóm đôi: 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1915"/>
              </p:ext>
            </p:extLst>
          </p:nvPr>
        </p:nvGraphicFramePr>
        <p:xfrm>
          <a:off x="755576" y="4005064"/>
          <a:ext cx="6456040" cy="1504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1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4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4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vi-VN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chữ nhật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ABCD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BEGC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AEGD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b="1" dirty="0"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lang="vi-VN" b="1" baseline="0" dirty="0">
                          <a:latin typeface="Times New Roman" pitchFamily="18" charset="0"/>
                          <a:cs typeface="Times New Roman" pitchFamily="18" charset="0"/>
                        </a:rPr>
                        <a:t> dài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>
                          <a:latin typeface="Times New Roman" pitchFamily="18" charset="0"/>
                          <a:cs typeface="Times New Roman" pitchFamily="18" charset="0"/>
                        </a:rPr>
                        <a:t>6cm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b="1" dirty="0"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lang="vi-VN" b="1" baseline="0" dirty="0">
                          <a:latin typeface="Times New Roman" pitchFamily="18" charset="0"/>
                          <a:cs typeface="Times New Roman" pitchFamily="18" charset="0"/>
                        </a:rPr>
                        <a:t> rộng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>
                          <a:latin typeface="Times New Roman" pitchFamily="18" charset="0"/>
                          <a:cs typeface="Times New Roman" pitchFamily="18" charset="0"/>
                        </a:rPr>
                        <a:t>3cm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r>
                        <a:rPr lang="vi-VN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b="1" baseline="0" dirty="0"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r>
                        <a:rPr lang="nl-NL" sz="1800" dirty="0">
                          <a:effectLst/>
                          <a:latin typeface="Times New Roman"/>
                          <a:ea typeface="Times New Roman"/>
                        </a:rPr>
                        <a:t>cm</a:t>
                      </a:r>
                      <a:r>
                        <a:rPr lang="nl-NL" sz="1800" baseline="300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95936" y="439646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4cm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435135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12cm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95936" y="472068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3cm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96910" y="5108254"/>
            <a:ext cx="1439186" cy="395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vi-VN" dirty="0"/>
              <a:t>12</a:t>
            </a:r>
            <a:r>
              <a:rPr lang="nl-NL" dirty="0">
                <a:latin typeface="Times New Roman"/>
                <a:ea typeface="Times New Roman"/>
              </a:rPr>
              <a:t>(cm</a:t>
            </a:r>
            <a:r>
              <a:rPr lang="nl-NL" baseline="30000" dirty="0">
                <a:latin typeface="Times New Roman"/>
                <a:ea typeface="Times New Roman"/>
              </a:rPr>
              <a:t>2</a:t>
            </a:r>
            <a:r>
              <a:rPr lang="nl-NL" dirty="0">
                <a:latin typeface="Times New Roman"/>
                <a:ea typeface="Times New Roman"/>
              </a:rPr>
              <a:t>)</a:t>
            </a:r>
            <a:endParaRPr lang="en-US" sz="1600" dirty="0">
              <a:latin typeface="Times New Roman"/>
              <a:ea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468074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3cm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98734" y="5120264"/>
            <a:ext cx="1584176" cy="395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vi-VN" dirty="0"/>
              <a:t>30</a:t>
            </a:r>
            <a:r>
              <a:rPr lang="nl-NL" dirty="0">
                <a:latin typeface="Times New Roman"/>
                <a:ea typeface="Times New Roman"/>
              </a:rPr>
              <a:t>(cm</a:t>
            </a:r>
            <a:r>
              <a:rPr lang="nl-NL" baseline="30000" dirty="0">
                <a:latin typeface="Times New Roman"/>
                <a:ea typeface="Times New Roman"/>
              </a:rPr>
              <a:t>2</a:t>
            </a:r>
            <a:r>
              <a:rPr lang="nl-NL" dirty="0">
                <a:latin typeface="Times New Roman"/>
                <a:ea typeface="Times New Roman"/>
              </a:rPr>
              <a:t>)</a:t>
            </a:r>
            <a:endParaRPr lang="en-US" sz="16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1685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31640" y="18864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4410" y="793468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Hoạt Động</a:t>
            </a:r>
          </a:p>
          <a:p>
            <a:r>
              <a:rPr lang="vi-VN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 luận nhóm đôi: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03" y="3356992"/>
            <a:ext cx="4030839" cy="197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1844824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Một tấm gỗ hình chữ nhật có chiều rộng 5cm, chiều dài 15cm. Tính diện tích tấm gỗ đó.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0072" y="3717032"/>
            <a:ext cx="3168352" cy="214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>
                <a:latin typeface="Times New Roman" pitchFamily="18" charset="0"/>
                <a:cs typeface="Times New Roman" pitchFamily="18" charset="0"/>
              </a:rPr>
              <a:t>Bài Giải</a:t>
            </a:r>
          </a:p>
          <a:p>
            <a:pPr algn="ctr"/>
            <a:r>
              <a:rPr lang="vi-VN" dirty="0">
                <a:latin typeface="Times New Roman" pitchFamily="18" charset="0"/>
                <a:cs typeface="Times New Roman" pitchFamily="18" charset="0"/>
              </a:rPr>
              <a:t>Diện  tích tấm gỗ là: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15 x 5 = 75</a:t>
            </a:r>
            <a:r>
              <a:rPr lang="nl-NL" dirty="0">
                <a:latin typeface="Times New Roman" pitchFamily="18" charset="0"/>
                <a:ea typeface="Times New Roman"/>
                <a:cs typeface="Times New Roman" pitchFamily="18" charset="0"/>
              </a:rPr>
              <a:t>(cm</a:t>
            </a:r>
            <a:r>
              <a:rPr lang="nl-NL" baseline="30000" dirty="0"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nl-NL" dirty="0"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Đáp số: 75</a:t>
            </a:r>
            <a:r>
              <a:rPr lang="nl-NL" dirty="0">
                <a:latin typeface="Times New Roman" pitchFamily="18" charset="0"/>
                <a:ea typeface="Times New Roman"/>
                <a:cs typeface="Times New Roman" pitchFamily="18" charset="0"/>
              </a:rPr>
              <a:t>(cm</a:t>
            </a:r>
            <a:r>
              <a:rPr lang="nl-NL" baseline="30000" dirty="0"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nl-NL" dirty="0"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/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  <a:p>
            <a:endParaRPr lang="vi-VN" dirty="0"/>
          </a:p>
        </p:txBody>
      </p:sp>
      <p:sp>
        <p:nvSpPr>
          <p:cNvPr id="2" name="TextBox 1"/>
          <p:cNvSpPr txBox="1"/>
          <p:nvPr/>
        </p:nvSpPr>
        <p:spPr>
          <a:xfrm>
            <a:off x="1644550" y="3356992"/>
            <a:ext cx="1415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15cm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23928" y="433576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5cm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85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31640" y="188640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4410" y="793468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Hoạt Động</a:t>
            </a:r>
          </a:p>
          <a:p>
            <a:r>
              <a:rPr lang="vi-VN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 luận nhóm đôi: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4410" y="1562909"/>
            <a:ext cx="4115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Bu-ra-ti-nô bẻ miếng sô-cô-la thành bốn miếng nhỏ rồi chia cho bốn bạn như hình vẽ. Hỏi mỗi bạn nhận được miếng sô-cô-la bao nhiêu xăng-ti-mét vuông?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5147"/>
            <a:ext cx="5220072" cy="3409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9584" y="1625789"/>
            <a:ext cx="37444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/>
              <a:t>Bài giải</a:t>
            </a:r>
          </a:p>
          <a:p>
            <a:pPr algn="ctr"/>
            <a:r>
              <a:rPr lang="vi-VN" dirty="0"/>
              <a:t>Diện tích miếng sô-cô-la chia cho Rô-bốt là:</a:t>
            </a:r>
          </a:p>
          <a:p>
            <a:pPr algn="ctr"/>
            <a:r>
              <a:rPr lang="vi-VN" dirty="0"/>
              <a:t>6 x  1 = 6 cm2.</a:t>
            </a:r>
          </a:p>
          <a:p>
            <a:pPr algn="ctr"/>
            <a:r>
              <a:rPr lang="vi-VN" dirty="0"/>
              <a:t>Diện tích miếng sô-cô-la chia cho Dế mèn là:</a:t>
            </a:r>
          </a:p>
          <a:p>
            <a:pPr algn="ctr"/>
            <a:r>
              <a:rPr lang="vi-VN" dirty="0"/>
              <a:t>4 x  3 = 12 cm2.</a:t>
            </a:r>
          </a:p>
          <a:p>
            <a:pPr algn="ctr"/>
            <a:r>
              <a:rPr lang="vi-VN" dirty="0"/>
              <a:t>Diện tích mếng sô-cô-la chai cho Bu-ra-ti-nô là:</a:t>
            </a:r>
          </a:p>
          <a:p>
            <a:pPr algn="ctr"/>
            <a:r>
              <a:rPr lang="vi-VN" dirty="0"/>
              <a:t>4 x  2 = 8 cm2.</a:t>
            </a:r>
          </a:p>
          <a:p>
            <a:pPr algn="ctr"/>
            <a:r>
              <a:rPr lang="vi-VN" dirty="0"/>
              <a:t>Diện tích miếng sô-cô-la chia cho gà trống là:</a:t>
            </a:r>
          </a:p>
          <a:p>
            <a:pPr algn="ctr"/>
            <a:r>
              <a:rPr lang="vi-VN" dirty="0"/>
              <a:t>5x 2 = 10 cm2</a:t>
            </a:r>
          </a:p>
          <a:p>
            <a:pPr algn="ctr"/>
            <a:r>
              <a:rPr lang="vi-VN" dirty="0"/>
              <a:t>Đáp số:Rô bốt : 6 cm2</a:t>
            </a:r>
          </a:p>
          <a:p>
            <a:pPr algn="ctr"/>
            <a:r>
              <a:rPr lang="vi-VN" dirty="0"/>
              <a:t>                  Bu-ra-ti-nô: 8 cm2</a:t>
            </a:r>
          </a:p>
          <a:p>
            <a:pPr algn="ctr"/>
            <a:r>
              <a:rPr lang="vi-VN" dirty="0"/>
              <a:t>                 Gà trống: 10 cm2</a:t>
            </a:r>
          </a:p>
          <a:p>
            <a:pPr algn="ctr"/>
            <a:r>
              <a:rPr lang="vi-VN" dirty="0"/>
              <a:t>        Dế: 12 cm2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86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512168"/>
          </a:xfrm>
        </p:spPr>
        <p:txBody>
          <a:bodyPr/>
          <a:lstStyle/>
          <a:p>
            <a:r>
              <a:rPr lang="vi-V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 Tích Hình Chữ Nhật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2564904"/>
            <a:ext cx="8748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Muốn tính diện tích hình chữ nhật ta lấy chiều dài nhân với chiều rông (cùng đơn vị đo)</a:t>
            </a:r>
          </a:p>
        </p:txBody>
      </p:sp>
    </p:spTree>
    <p:extLst>
      <p:ext uri="{BB962C8B-B14F-4D97-AF65-F5344CB8AC3E}">
        <p14:creationId xmlns:p14="http://schemas.microsoft.com/office/powerpoint/2010/main" val="2743691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151216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 ƠN CÁC BẠN VÀ</a:t>
            </a:r>
            <a:r>
              <a:rPr lang="vi-VN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THẦY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ĐÃ LẮNG NGHE</a:t>
            </a:r>
            <a:endParaRPr lang="vi-V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099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1295400"/>
            <a:ext cx="457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QUÝ THẦY CÔ VÀ CÁC BẠN ĐẾN VỚI BÀI HỌC NGÀY HÔM NAY</a:t>
            </a:r>
          </a:p>
        </p:txBody>
      </p:sp>
    </p:spTree>
    <p:extLst>
      <p:ext uri="{BB962C8B-B14F-4D97-AF65-F5344CB8AC3E}">
        <p14:creationId xmlns:p14="http://schemas.microsoft.com/office/powerpoint/2010/main" val="1885410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667217"/>
          </a:xfrm>
        </p:spPr>
        <p:txBody>
          <a:bodyPr/>
          <a:lstStyle/>
          <a:p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9421" y="1560615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 ‘‘hỏi nhanh - đáp nhanh’’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2483734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/>
              <a:t>Tên hình và cách tính chu vi của các hình này là gi?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32811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667217"/>
          </a:xfrm>
        </p:spPr>
        <p:txBody>
          <a:bodyPr/>
          <a:lstStyle/>
          <a:p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788388" y="3072150"/>
            <a:ext cx="367240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07704" y="3072150"/>
            <a:ext cx="1656184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02403" y="1602378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 ‘‘hỏi nhanh - đáp nhanh’’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5130347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Hình vuông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55430" y="5116615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Hình chữ nhật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02403" y="2238746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/>
              <a:t>Tên hình và cách tính chu vi của các hình này là gi?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338613" y="304521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83345" y="3046178"/>
            <a:ext cx="718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B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60159" y="5503233"/>
            <a:ext cx="2333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Muốn tính chu vi hình vuông ta lấy độ dài một cạnh nhân với 4.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02180" y="5522552"/>
            <a:ext cx="2880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Muốn tính chu vi hình chữ nhật ta lấy chiều dài cộng chiều rộng (cùng đơn vị đo) rồi nhân với 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56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04" y="-578557"/>
            <a:ext cx="9144000" cy="750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2132856"/>
            <a:ext cx="9144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/>
              <a:t> 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Thứ năm  ngày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 tháng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năm 2023</a:t>
            </a:r>
          </a:p>
          <a:p>
            <a:pPr algn="ctr"/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endParaRPr lang="vi-VN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52: DIỆN TÍCH HÌNH CHỮ NHẬT, DIỆN TÍCH HÌNH VUÔNG</a:t>
            </a:r>
            <a:r>
              <a:rPr lang="en-US" sz="2400" dirty="0"/>
              <a:t>.</a:t>
            </a:r>
            <a:endParaRPr lang="vi-VN" sz="2400" dirty="0"/>
          </a:p>
          <a:p>
            <a:pPr algn="ctr"/>
            <a:r>
              <a:rPr lang="vi-VN" sz="2400" dirty="0"/>
              <a:t> </a:t>
            </a:r>
            <a:r>
              <a:rPr lang="en-US" sz="2400" dirty="0"/>
              <a:t>DIỆN TÍCH HÌNH CHỮ NHẬT </a:t>
            </a:r>
            <a:r>
              <a:rPr lang="vi-VN" sz="2400" dirty="0"/>
              <a:t>(tiết 1)</a:t>
            </a:r>
            <a:endParaRPr lang="en-US" sz="2400" dirty="0"/>
          </a:p>
          <a:p>
            <a:pPr algn="ctr"/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906759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4525963"/>
          </a:xfrm>
        </p:spPr>
        <p:txBody>
          <a:bodyPr/>
          <a:lstStyle/>
          <a:p>
            <a:r>
              <a:rPr lang="vi-VN" dirty="0"/>
              <a:t>Nội dung bài học:</a:t>
            </a:r>
          </a:p>
          <a:p>
            <a:r>
              <a:rPr lang="vi-VN" dirty="0"/>
              <a:t>- Khám phá</a:t>
            </a:r>
          </a:p>
          <a:p>
            <a:r>
              <a:rPr lang="vi-VN" dirty="0"/>
              <a:t>-Hoạt động</a:t>
            </a:r>
          </a:p>
          <a:p>
            <a:r>
              <a:rPr lang="vi-VN" dirty="0"/>
              <a:t>-Cũng cố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315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899" y="0"/>
            <a:ext cx="5364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5877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8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039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652440"/>
              </p:ext>
            </p:extLst>
          </p:nvPr>
        </p:nvGraphicFramePr>
        <p:xfrm>
          <a:off x="5364088" y="2087269"/>
          <a:ext cx="3779912" cy="28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715004" imgH="2190476" progId="Paint.Picture">
                  <p:embed/>
                </p:oleObj>
              </mc:Choice>
              <mc:Fallback>
                <p:oleObj name="Bitmap Image" r:id="rId2" imgW="2715004" imgH="2190476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2087269"/>
                        <a:ext cx="3779912" cy="2808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75656" y="548680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hữ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hật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1933381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-Có bao nhiêu hàng?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-Số lượng ô vuông mỗi hàng?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40252" y="1825659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4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292080" y="3187617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685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533465"/>
              </p:ext>
            </p:extLst>
          </p:nvPr>
        </p:nvGraphicFramePr>
        <p:xfrm>
          <a:off x="5364088" y="2087269"/>
          <a:ext cx="3779912" cy="28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715004" imgH="2190476" progId="Paint.Picture">
                  <p:embed/>
                </p:oleObj>
              </mc:Choice>
              <mc:Fallback>
                <p:oleObj name="Bitmap Image" r:id="rId2" imgW="2715004" imgH="21904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2087269"/>
                        <a:ext cx="3779912" cy="2808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75656" y="548680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hữ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hật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40252" y="1825659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4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860032" y="323102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3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195736" y="182565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92280" y="1825659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cm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079207" y="3252235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cm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07504" y="1825659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Hình chữ nhật ABCD có 4</a:t>
            </a:r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x 3 =12 (ô vuông)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5013176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 tính diện tích hình chữ nhật ta lấy chiều dài nhân với chiều rông (cùng đơn vị đo)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2590515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1cm2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504" y="3513845"/>
            <a:ext cx="4464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Diện tích hình chữ nhật ABCD là: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4 x 3 =12 (cm2)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98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2" grpId="0"/>
      <p:bldP spid="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581</Words>
  <Application>Microsoft Office PowerPoint</Application>
  <PresentationFormat>On-screen Show (4:3)</PresentationFormat>
  <Paragraphs>99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.VnTime</vt:lpstr>
      <vt:lpstr>Arial</vt:lpstr>
      <vt:lpstr>Calibri</vt:lpstr>
      <vt:lpstr>Times New Roman</vt:lpstr>
      <vt:lpstr>Trebuchet MS</vt:lpstr>
      <vt:lpstr>Wingdings 3</vt:lpstr>
      <vt:lpstr>Default Design</vt:lpstr>
      <vt:lpstr>Facet</vt:lpstr>
      <vt:lpstr>Bitmap Image</vt:lpstr>
      <vt:lpstr>PowerPoint Presentation</vt:lpstr>
      <vt:lpstr>PowerPoint Presentation</vt:lpstr>
      <vt:lpstr>KHỞI ĐỘNG</vt:lpstr>
      <vt:lpstr>KHỞI ĐỘNG</vt:lpstr>
      <vt:lpstr>PowerPoint Presentation</vt:lpstr>
      <vt:lpstr>Diện Tích Hình Chữ Nhật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Diện Tích Hình Chữ Nhật</vt:lpstr>
      <vt:lpstr>CẢM ƠN CÁC BẠN VÀ THẦY CÔ ĐÃ LẮNG NGHE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61</cp:revision>
  <dcterms:created xsi:type="dcterms:W3CDTF">2022-11-07T06:51:34Z</dcterms:created>
  <dcterms:modified xsi:type="dcterms:W3CDTF">2023-04-23T13:55:22Z</dcterms:modified>
</cp:coreProperties>
</file>